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_rels/slideLayout79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42.xml.rels" ContentType="application/vnd.openxmlformats-package.relationships+xml"/>
  <Override PartName="/ppt/slideLayouts/slideLayout25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9.png" ContentType="image/png"/>
  <Override PartName="/ppt/slides/slide29.xml" ContentType="application/vnd.openxmlformats-officedocument.presentationml.slide+xml"/>
  <Override PartName="/ppt/slides/slide46.xml" ContentType="application/vnd.openxmlformats-officedocument.presentationml.slide+xml"/>
  <Override PartName="/ppt/slides/slide28.xml" ContentType="application/vnd.openxmlformats-officedocument.presentationml.slide+xml"/>
  <Override PartName="/ppt/slides/slide45.xml" ContentType="application/vnd.openxmlformats-officedocument.presentationml.slide+xml"/>
  <Override PartName="/ppt/slides/slide27.xml" ContentType="application/vnd.openxmlformats-officedocument.presentationml.slide+xml"/>
  <Override PartName="/ppt/slides/slide4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36.xml" ContentType="application/vnd.openxmlformats-officedocument.presentationml.slide+xml"/>
  <Override PartName="/ppt/slides/slide53.xml" ContentType="application/vnd.openxmlformats-officedocument.presentationml.slide+xml"/>
  <Override PartName="/ppt/slides/slide26.xml" ContentType="application/vnd.openxmlformats-officedocument.presentationml.slide+xml"/>
  <Override PartName="/ppt/slides/slide43.xml" ContentType="application/vnd.openxmlformats-officedocument.presentationml.slide+xml"/>
  <Override PartName="/ppt/slides/slide18.xml" ContentType="application/vnd.openxmlformats-officedocument.presentationml.slide+xml"/>
  <Override PartName="/ppt/slides/slide35.xml" ContentType="application/vnd.openxmlformats-officedocument.presentationml.slide+xml"/>
  <Override PartName="/ppt/slides/slide52.xml" ContentType="application/vnd.openxmlformats-officedocument.presentationml.slide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5.xml.rels" ContentType="application/vnd.openxmlformats-package.relationships+xml"/>
  <Override PartName="/ppt/slides/_rels/slide32.xml.rels" ContentType="application/vnd.openxmlformats-package.relationships+xml"/>
  <Override PartName="/ppt/slides/_rels/slide31.xml.rels" ContentType="application/vnd.openxmlformats-package.relationships+xml"/>
  <Override PartName="/ppt/slides/_rels/slide14.xml.rels" ContentType="application/vnd.openxmlformats-package.relationships+xml"/>
  <Override PartName="/ppt/slides/_rels/slide3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55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48.xml.rels" ContentType="application/vnd.openxmlformats-package.relationships+xml"/>
  <Override PartName="/ppt/slides/_rels/slide49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46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3.xml.rels" ContentType="application/vnd.openxmlformats-package.relationships+xml"/>
  <Override PartName="/ppt/slides/_rels/slide7.xml.rels" ContentType="application/vnd.openxmlformats-package.relationships+xml"/>
  <Override PartName="/ppt/slides/_rels/slide43.xml.rels" ContentType="application/vnd.openxmlformats-package.relationships+xml"/>
  <Override PartName="/ppt/slides/_rels/slide26.xml.rels" ContentType="application/vnd.openxmlformats-package.relationships+xml"/>
  <Override PartName="/ppt/slides/_rels/slide6.xml.rels" ContentType="application/vnd.openxmlformats-package.relationships+xml"/>
  <Override PartName="/ppt/slides/_rels/slide35.xml.rels" ContentType="application/vnd.openxmlformats-package.relationships+xml"/>
  <Override PartName="/ppt/slides/_rels/slide18.xml.rels" ContentType="application/vnd.openxmlformats-package.relationships+xml"/>
  <Override PartName="/ppt/slides/_rels/slide52.xml.rels" ContentType="application/vnd.openxmlformats-package.relationships+xml"/>
  <Override PartName="/ppt/slides/_rels/slide19.xml.rels" ContentType="application/vnd.openxmlformats-package.relationships+xml"/>
  <Override PartName="/ppt/slides/_rels/slide53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4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.xml.rels" ContentType="application/vnd.openxmlformats-package.relationships+xml"/>
  <Override PartName="/ppt/slides/_rels/slide21.xml.rels" ContentType="application/vnd.openxmlformats-package.relationships+xml"/>
  <Override PartName="/ppt/slides/_rels/slide42.xml.rels" ContentType="application/vnd.openxmlformats-package.relationships+xml"/>
  <Override PartName="/ppt/slides/_rels/slide25.xml.rels" ContentType="application/vnd.openxmlformats-package.relationships+xml"/>
  <Override PartName="/ppt/slides/_rels/slide51.xml.rels" ContentType="application/vnd.openxmlformats-package.relationships+xml"/>
  <Override PartName="/ppt/slides/_rels/slide34.xml.rels" ContentType="application/vnd.openxmlformats-package.relationships+xml"/>
  <Override PartName="/ppt/slides/_rels/slide17.xml.rels" ContentType="application/vnd.openxmlformats-package.relationships+xml"/>
  <Override PartName="/ppt/slides/_rels/slide41.xml.rels" ContentType="application/vnd.openxmlformats-package.relationships+xml"/>
  <Override PartName="/ppt/slides/_rels/slide24.xml.rels" ContentType="application/vnd.openxmlformats-package.relationships+xml"/>
  <Override PartName="/ppt/slides/_rels/slide50.xml.rels" ContentType="application/vnd.openxmlformats-package.relationships+xml"/>
  <Override PartName="/ppt/slides/_rels/slide33.xml.rels" ContentType="application/vnd.openxmlformats-package.relationships+xml"/>
  <Override PartName="/ppt/slides/_rels/slide16.xml.rels" ContentType="application/vnd.openxmlformats-package.relationships+xml"/>
  <Override PartName="/ppt/slides/_rels/slide40.xml.rels" ContentType="application/vnd.openxmlformats-package.relationships+xml"/>
  <Override PartName="/ppt/slides/_rels/slide23.xml.rels" ContentType="application/vnd.openxmlformats-package.relationships+xml"/>
  <Override PartName="/ppt/slides/_rels/slide56.xml.rels" ContentType="application/vnd.openxmlformats-package.relationships+xml"/>
  <Override PartName="/ppt/slides/_rels/slide39.xml.rels" ContentType="application/vnd.openxmlformats-package.relationships+xml"/>
  <Override PartName="/ppt/slides/slide25.xml" ContentType="application/vnd.openxmlformats-officedocument.presentationml.slide+xml"/>
  <Override PartName="/ppt/slides/slide42.xml" ContentType="application/vnd.openxmlformats-officedocument.presentationml.slide+xml"/>
  <Override PartName="/ppt/slides/slide17.xml" ContentType="application/vnd.openxmlformats-officedocument.presentationml.slide+xml"/>
  <Override PartName="/ppt/slides/slide34.xml" ContentType="application/vnd.openxmlformats-officedocument.presentationml.slide+xml"/>
  <Override PartName="/ppt/slides/slide51.xml" ContentType="application/vnd.openxmlformats-officedocument.presentationml.slide+xml"/>
  <Override PartName="/ppt/slides/slide24.xml" ContentType="application/vnd.openxmlformats-officedocument.presentationml.slide+xml"/>
  <Override PartName="/ppt/slides/slide41.xml" ContentType="application/vnd.openxmlformats-officedocument.presentationml.slide+xml"/>
  <Override PartName="/ppt/slides/slide16.xml" ContentType="application/vnd.openxmlformats-officedocument.presentationml.slide+xml"/>
  <Override PartName="/ppt/slides/slide33.xml" ContentType="application/vnd.openxmlformats-officedocument.presentationml.slide+xml"/>
  <Override PartName="/ppt/slides/slide50.xml" ContentType="application/vnd.openxmlformats-officedocument.presentationml.slide+xml"/>
  <Override PartName="/ppt/slides/slide23.xml" ContentType="application/vnd.openxmlformats-officedocument.presentationml.slide+xml"/>
  <Override PartName="/ppt/slides/slide40.xml" ContentType="application/vnd.openxmlformats-officedocument.presentationml.slide+xml"/>
  <Override PartName="/ppt/slides/slide48.xml" ContentType="application/vnd.openxmlformats-officedocument.presentationml.slide+xml"/>
  <Override PartName="/ppt/slides/slide2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7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49.xml" ContentType="application/vnd.openxmlformats-officedocument.presentationml.slide+xml"/>
  <Override PartName="/ppt/slides/slide56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55.xml" ContentType="application/vnd.openxmlformats-officedocument.presentationml.slide+xml"/>
  <Override PartName="/ppt/slides/slide3.xml" ContentType="application/vnd.openxmlformats-officedocument.presentationml.slide+xml"/>
  <Override PartName="/ppt/slides/slide38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54.xml" ContentType="application/vnd.openxmlformats-officedocument.presentationml.slide+xml"/>
  <Override PartName="/ppt/slides/slide37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31.xml" ContentType="application/vnd.openxmlformats-officedocument.presentationml.slide+xml"/>
  <Override PartName="/ppt/slides/slide15.xml" ContentType="application/vnd.openxmlformats-officedocument.presentationml.slide+xml"/>
  <Override PartName="/ppt/slides/slide3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296" r:id="rId51"/>
    <p:sldId id="297" r:id="rId52"/>
    <p:sldId id="298" r:id="rId53"/>
    <p:sldId id="299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  <p:sldId id="308" r:id="rId63"/>
    <p:sldId id="309" r:id="rId64"/>
    <p:sldId id="310" r:id="rId65"/>
    <p:sldId id="311" r:id="rId66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Relationship Id="rId42" Type="http://schemas.openxmlformats.org/officeDocument/2006/relationships/slide" Target="slides/slide32.xml"/><Relationship Id="rId43" Type="http://schemas.openxmlformats.org/officeDocument/2006/relationships/slide" Target="slides/slide33.xml"/><Relationship Id="rId44" Type="http://schemas.openxmlformats.org/officeDocument/2006/relationships/slide" Target="slides/slide34.xml"/><Relationship Id="rId45" Type="http://schemas.openxmlformats.org/officeDocument/2006/relationships/slide" Target="slides/slide35.xml"/><Relationship Id="rId46" Type="http://schemas.openxmlformats.org/officeDocument/2006/relationships/slide" Target="slides/slide36.xml"/><Relationship Id="rId47" Type="http://schemas.openxmlformats.org/officeDocument/2006/relationships/slide" Target="slides/slide37.xml"/><Relationship Id="rId48" Type="http://schemas.openxmlformats.org/officeDocument/2006/relationships/slide" Target="slides/slide38.xml"/><Relationship Id="rId49" Type="http://schemas.openxmlformats.org/officeDocument/2006/relationships/slide" Target="slides/slide39.xml"/><Relationship Id="rId50" Type="http://schemas.openxmlformats.org/officeDocument/2006/relationships/slide" Target="slides/slide40.xml"/><Relationship Id="rId51" Type="http://schemas.openxmlformats.org/officeDocument/2006/relationships/slide" Target="slides/slide41.xml"/><Relationship Id="rId52" Type="http://schemas.openxmlformats.org/officeDocument/2006/relationships/slide" Target="slides/slide42.xml"/><Relationship Id="rId53" Type="http://schemas.openxmlformats.org/officeDocument/2006/relationships/slide" Target="slides/slide43.xml"/><Relationship Id="rId54" Type="http://schemas.openxmlformats.org/officeDocument/2006/relationships/slide" Target="slides/slide44.xml"/><Relationship Id="rId55" Type="http://schemas.openxmlformats.org/officeDocument/2006/relationships/slide" Target="slides/slide45.xml"/><Relationship Id="rId56" Type="http://schemas.openxmlformats.org/officeDocument/2006/relationships/slide" Target="slides/slide46.xml"/><Relationship Id="rId57" Type="http://schemas.openxmlformats.org/officeDocument/2006/relationships/slide" Target="slides/slide47.xml"/><Relationship Id="rId58" Type="http://schemas.openxmlformats.org/officeDocument/2006/relationships/slide" Target="slides/slide48.xml"/><Relationship Id="rId59" Type="http://schemas.openxmlformats.org/officeDocument/2006/relationships/slide" Target="slides/slide49.xml"/><Relationship Id="rId60" Type="http://schemas.openxmlformats.org/officeDocument/2006/relationships/slide" Target="slides/slide50.xml"/><Relationship Id="rId61" Type="http://schemas.openxmlformats.org/officeDocument/2006/relationships/slide" Target="slides/slide51.xml"/><Relationship Id="rId62" Type="http://schemas.openxmlformats.org/officeDocument/2006/relationships/slide" Target="slides/slide52.xml"/><Relationship Id="rId63" Type="http://schemas.openxmlformats.org/officeDocument/2006/relationships/slide" Target="slides/slide53.xml"/><Relationship Id="rId64" Type="http://schemas.openxmlformats.org/officeDocument/2006/relationships/slide" Target="slides/slide54.xml"/><Relationship Id="rId65" Type="http://schemas.openxmlformats.org/officeDocument/2006/relationships/slide" Target="slides/slide55.xml"/><Relationship Id="rId66" Type="http://schemas.openxmlformats.org/officeDocument/2006/relationships/slide" Target="slides/slide56.xml"/><Relationship Id="rId6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8.xml"/><Relationship Id="rId6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D89892F-7E20-4EFD-8C89-208FA024DD39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912240" y="1268280"/>
            <a:ext cx="92077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720" cy="561600"/>
          </a:xfrm>
          <a:prstGeom prst="rect">
            <a:avLst/>
          </a:prstGeom>
          <a:ln w="0">
            <a:noFill/>
          </a:ln>
        </p:spPr>
      </p:pic>
      <p:pic>
        <p:nvPicPr>
          <p:cNvPr id="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560" cy="51372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4"/>
          <p:cNvSpPr/>
          <p:nvPr/>
        </p:nvSpPr>
        <p:spPr>
          <a:xfrm>
            <a:off x="912240" y="1268280"/>
            <a:ext cx="92077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6642720"/>
            <a:ext cx="121813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7D40677-C2CC-4D31-97D8-7B83E8B2D51B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912240" y="1268280"/>
            <a:ext cx="92077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720" cy="561600"/>
          </a:xfrm>
          <a:prstGeom prst="rect">
            <a:avLst/>
          </a:prstGeom>
          <a:ln w="0">
            <a:noFill/>
          </a:ln>
        </p:spPr>
      </p:pic>
      <p:pic>
        <p:nvPicPr>
          <p:cNvPr id="5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560" cy="513720"/>
          </a:xfrm>
          <a:prstGeom prst="rect">
            <a:avLst/>
          </a:prstGeom>
          <a:ln w="0">
            <a:noFill/>
          </a:ln>
        </p:spPr>
      </p:pic>
      <p:sp>
        <p:nvSpPr>
          <p:cNvPr id="51" name="CustomShape 4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CustomShape 5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94A9FB6F-1010-4821-BF2E-A57F1E9C4365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0" y="6642720"/>
            <a:ext cx="121813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1444760" y="0"/>
            <a:ext cx="739800" cy="68486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11438640" y="6453360"/>
            <a:ext cx="7567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89B76A8-5D62-4754-ABC9-18D5B76338C4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912240" y="1268280"/>
            <a:ext cx="9206640" cy="36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0640" cy="560520"/>
          </a:xfrm>
          <a:prstGeom prst="rect">
            <a:avLst/>
          </a:prstGeom>
          <a:ln w="0">
            <a:noFill/>
          </a:ln>
        </p:spPr>
      </p:pic>
      <p:pic>
        <p:nvPicPr>
          <p:cNvPr id="9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480" cy="512640"/>
          </a:xfrm>
          <a:prstGeom prst="rect">
            <a:avLst/>
          </a:prstGeom>
          <a:ln w="0">
            <a:noFill/>
          </a:ln>
        </p:spPr>
      </p:pic>
      <p:sp>
        <p:nvSpPr>
          <p:cNvPr id="97" name="CustomShape 4"/>
          <p:cNvSpPr/>
          <p:nvPr/>
        </p:nvSpPr>
        <p:spPr>
          <a:xfrm>
            <a:off x="11444760" y="0"/>
            <a:ext cx="739800" cy="68486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CustomShape 5"/>
          <p:cNvSpPr/>
          <p:nvPr/>
        </p:nvSpPr>
        <p:spPr>
          <a:xfrm>
            <a:off x="11438640" y="6453360"/>
            <a:ext cx="7567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478D2324-4BE3-4DEB-819D-CB934CA1475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ustomShape 6"/>
          <p:cNvSpPr/>
          <p:nvPr/>
        </p:nvSpPr>
        <p:spPr>
          <a:xfrm>
            <a:off x="0" y="6642720"/>
            <a:ext cx="1218024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770DC0C8-72E6-44FE-88A5-01A9FAC3C086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912240" y="1268280"/>
            <a:ext cx="92077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720" cy="561600"/>
          </a:xfrm>
          <a:prstGeom prst="rect">
            <a:avLst/>
          </a:prstGeom>
          <a:ln w="0">
            <a:noFill/>
          </a:ln>
        </p:spPr>
      </p:pic>
      <p:pic>
        <p:nvPicPr>
          <p:cNvPr id="14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560" cy="51372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4A98D862-EEBF-4A85-8BD3-92A4606493A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0" y="6642720"/>
            <a:ext cx="121813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19761B65-1771-4F2D-9D25-0E0B18FB5D3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912240" y="1268280"/>
            <a:ext cx="92077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7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720" cy="561600"/>
          </a:xfrm>
          <a:prstGeom prst="rect">
            <a:avLst/>
          </a:prstGeom>
          <a:ln w="0">
            <a:noFill/>
          </a:ln>
        </p:spPr>
      </p:pic>
      <p:pic>
        <p:nvPicPr>
          <p:cNvPr id="188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560" cy="513720"/>
          </a:xfrm>
          <a:prstGeom prst="rect">
            <a:avLst/>
          </a:prstGeom>
          <a:ln w="0">
            <a:noFill/>
          </a:ln>
        </p:spPr>
      </p:pic>
      <p:sp>
        <p:nvSpPr>
          <p:cNvPr id="189" name="CustomShape 4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0" name="CustomShape 5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68C65C80-E78E-405D-8250-5FDA5441D112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0" y="6642720"/>
            <a:ext cx="121813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11438640" y="6453360"/>
            <a:ext cx="757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A3CC93C-8357-4FE2-8C48-3FB53A7D2ED1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3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34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35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6" name="CustomShape 5"/>
          <p:cNvSpPr/>
          <p:nvPr/>
        </p:nvSpPr>
        <p:spPr>
          <a:xfrm>
            <a:off x="11438640" y="6453360"/>
            <a:ext cx="757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A477A541-6282-44B5-BDE2-980EA295253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CustomShape 6"/>
          <p:cNvSpPr/>
          <p:nvPr/>
        </p:nvSpPr>
        <p:spPr>
          <a:xfrm>
            <a:off x="0" y="6642720"/>
            <a:ext cx="121809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11438640" y="6453360"/>
            <a:ext cx="757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26E8E63A-C69F-4C82-984C-B611B819E62C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912240" y="1268280"/>
            <a:ext cx="9207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9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000" cy="560880"/>
          </a:xfrm>
          <a:prstGeom prst="rect">
            <a:avLst/>
          </a:prstGeom>
          <a:ln w="0">
            <a:noFill/>
          </a:ln>
        </p:spPr>
      </p:pic>
      <p:pic>
        <p:nvPicPr>
          <p:cNvPr id="280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6840" cy="513000"/>
          </a:xfrm>
          <a:prstGeom prst="rect">
            <a:avLst/>
          </a:prstGeom>
          <a:ln w="0">
            <a:noFill/>
          </a:ln>
        </p:spPr>
      </p:pic>
      <p:sp>
        <p:nvSpPr>
          <p:cNvPr id="281" name="CustomShape 4"/>
          <p:cNvSpPr/>
          <p:nvPr/>
        </p:nvSpPr>
        <p:spPr>
          <a:xfrm>
            <a:off x="11444760" y="0"/>
            <a:ext cx="740160" cy="684900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11438640" y="6453360"/>
            <a:ext cx="75708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DD83C0E-8855-4E8B-9565-F1DA1B981673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0" y="6642720"/>
            <a:ext cx="121809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11444760" y="0"/>
            <a:ext cx="721800" cy="68306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11438640" y="6453360"/>
            <a:ext cx="738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B21B9E72-B774-45C2-9B70-7021D969DBB7}" type="slidenum">
              <a:rPr b="0" lang="en-US" sz="1800" spc="-1" strike="noStrike">
                <a:solidFill>
                  <a:srgbClr val="808080"/>
                </a:solid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912240" y="1268280"/>
            <a:ext cx="9188640" cy="34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5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32640" cy="542520"/>
          </a:xfrm>
          <a:prstGeom prst="rect">
            <a:avLst/>
          </a:prstGeom>
          <a:ln w="0">
            <a:noFill/>
          </a:ln>
        </p:spPr>
      </p:pic>
      <p:pic>
        <p:nvPicPr>
          <p:cNvPr id="326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78480" cy="494640"/>
          </a:xfrm>
          <a:prstGeom prst="rect">
            <a:avLst/>
          </a:prstGeom>
          <a:ln w="0">
            <a:noFill/>
          </a:ln>
        </p:spPr>
      </p:pic>
      <p:sp>
        <p:nvSpPr>
          <p:cNvPr id="327" name="CustomShape 4"/>
          <p:cNvSpPr/>
          <p:nvPr/>
        </p:nvSpPr>
        <p:spPr>
          <a:xfrm>
            <a:off x="912240" y="1268280"/>
            <a:ext cx="9188640" cy="34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CustomShape 5"/>
          <p:cNvSpPr/>
          <p:nvPr/>
        </p:nvSpPr>
        <p:spPr>
          <a:xfrm>
            <a:off x="11444760" y="0"/>
            <a:ext cx="721800" cy="683064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9" name="CustomShape 6"/>
          <p:cNvSpPr/>
          <p:nvPr/>
        </p:nvSpPr>
        <p:spPr>
          <a:xfrm>
            <a:off x="0" y="6642720"/>
            <a:ext cx="121647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The Limits to Growth – TU Clausthal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428A57F2-4BC9-418A-A6A8-19BCDFEB64F9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CustomShape 3"/>
          <p:cNvSpPr/>
          <p:nvPr/>
        </p:nvSpPr>
        <p:spPr>
          <a:xfrm>
            <a:off x="912240" y="1268280"/>
            <a:ext cx="92077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1" name="Picture 19" descr="Logo_TUC_de_RGB"/>
          <p:cNvPicPr/>
          <p:nvPr/>
        </p:nvPicPr>
        <p:blipFill>
          <a:blip r:embed="rId2"/>
          <a:stretch/>
        </p:blipFill>
        <p:spPr>
          <a:xfrm>
            <a:off x="0" y="0"/>
            <a:ext cx="3051720" cy="561600"/>
          </a:xfrm>
          <a:prstGeom prst="rect">
            <a:avLst/>
          </a:prstGeom>
          <a:ln w="0">
            <a:noFill/>
          </a:ln>
        </p:spPr>
      </p:pic>
      <p:pic>
        <p:nvPicPr>
          <p:cNvPr id="372" name="Grafik 2" descr=""/>
          <p:cNvPicPr/>
          <p:nvPr/>
        </p:nvPicPr>
        <p:blipFill>
          <a:blip r:embed="rId3"/>
          <a:stretch/>
        </p:blipFill>
        <p:spPr>
          <a:xfrm>
            <a:off x="7430400" y="134640"/>
            <a:ext cx="3697560" cy="513720"/>
          </a:xfrm>
          <a:prstGeom prst="rect">
            <a:avLst/>
          </a:prstGeom>
          <a:ln w="0">
            <a:noFill/>
          </a:ln>
        </p:spPr>
      </p:pic>
      <p:sp>
        <p:nvSpPr>
          <p:cNvPr id="373" name="CustomShape 4"/>
          <p:cNvSpPr/>
          <p:nvPr/>
        </p:nvSpPr>
        <p:spPr>
          <a:xfrm>
            <a:off x="11444760" y="0"/>
            <a:ext cx="740880" cy="6849720"/>
          </a:xfrm>
          <a:prstGeom prst="rect">
            <a:avLst/>
          </a:prstGeom>
          <a:solidFill>
            <a:srgbClr val="000000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4" name="CustomShape 5"/>
          <p:cNvSpPr/>
          <p:nvPr/>
        </p:nvSpPr>
        <p:spPr>
          <a:xfrm>
            <a:off x="11438640" y="6453360"/>
            <a:ext cx="75780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fld id="{53C98601-CE8F-4233-A992-A2560616906E}" type="slidenum">
              <a:rPr b="0" lang="de-DE" sz="1800" spc="-1" strike="noStrike">
                <a:solidFill>
                  <a:srgbClr val="808080"/>
                </a:solidFill>
                <a:latin typeface="Arial Unicode MS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CustomShape 6"/>
          <p:cNvSpPr/>
          <p:nvPr/>
        </p:nvSpPr>
        <p:spPr>
          <a:xfrm>
            <a:off x="0" y="6642720"/>
            <a:ext cx="1218132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ETCE </a:t>
            </a:r>
            <a:r>
              <a:rPr b="0" lang="en-US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–</a:t>
            </a:r>
            <a:r>
              <a:rPr b="0" lang="de-DE" sz="800" spc="-1" strike="noStrike">
                <a:solidFill>
                  <a:srgbClr val="a6a6a6"/>
                </a:solidFill>
                <a:latin typeface="DejaVu Sans"/>
                <a:ea typeface="DejaVu Sans"/>
              </a:rPr>
              <a:t> (TU Clausthal / University of Göttingen)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Carbon_emission_trading" TargetMode="External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deed.en" TargetMode="External"/><Relationship Id="rId2" Type="http://schemas.openxmlformats.org/officeDocument/2006/relationships/image" Target="../media/image3.png"/><Relationship Id="rId3" Type="http://schemas.openxmlformats.org/officeDocument/2006/relationships/hyperlink" Target="https://en.wikipedia.org/wiki/European_Union_Emissions_Trading_System" TargetMode="External"/><Relationship Id="rId4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deed.en" TargetMode="External"/><Relationship Id="rId2" Type="http://schemas.openxmlformats.org/officeDocument/2006/relationships/image" Target="../media/image3.png"/><Relationship Id="rId3" Type="http://schemas.openxmlformats.org/officeDocument/2006/relationships/hyperlink" Target="https://doi.org/10.3390/su13042106" TargetMode="External"/><Relationship Id="rId4" Type="http://schemas.openxmlformats.org/officeDocument/2006/relationships/hyperlink" Target="https://en.wikipedia.org/wiki/European_Union_Emissions_Trading_System" TargetMode="External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doi.org/10.3390/su13042106" TargetMode="Externa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s://doi.org/10.3390/su13042106" TargetMode="Externa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hyperlink" Target="https://doi.org/10.3390/su13042106" TargetMode="Externa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github.com/ETCE-LAB/teaching-material/tree/master/Emerging-Technologies-for-the-Circular-Economy" TargetMode="External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MOTgGyBK_EA" TargetMode="Externa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6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6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6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s://webconf.tu-clausthal.de/b/ben-rtl-yv4-kkk" TargetMode="External"/><Relationship Id="rId2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hyperlink" Target="https://www.hyperledger.org/wp-content/uploads/2019/02/Hyperledger_CaseStudy_Walmart_Printable_V4.pdf" TargetMode="External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hyperlink" Target="https://media.ccc.de/v/bub2018-207-circular_society/related" TargetMode="External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www.sciencedirect.com/science/article/pii/S0921344920302354?via%3Dihub" TargetMode="External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7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hyperlink" Target="https://jbba.scholasticahq.com/article/3712.pdf" TargetMode="External"/><Relationship Id="rId2" Type="http://schemas.openxmlformats.org/officeDocument/2006/relationships/hyperlink" Target="https://www.hyperledger.org/wp-content/uploads/2019/02/Hyperledger_CaseStudy_Walmart_Printable_V4.pdf" TargetMode="External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ethereum.org/en/energy-consumption/" TargetMode="External"/><Relationship Id="rId2" Type="http://schemas.openxmlformats.org/officeDocument/2006/relationships/hyperlink" Target="https://coinmarketcap.com/currencies/ethereum/" TargetMode="External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527400" y="1412640"/>
            <a:ext cx="10360800" cy="114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8c4f"/>
                </a:solidFill>
                <a:latin typeface="DejaVu Sans"/>
                <a:ea typeface="DejaVu Sans"/>
              </a:rPr>
              <a:t>Emerging Technologies for the Circular Economy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CustomShape 2"/>
          <p:cNvSpPr/>
          <p:nvPr/>
        </p:nvSpPr>
        <p:spPr>
          <a:xfrm>
            <a:off x="527400" y="2852640"/>
            <a:ext cx="10360800" cy="236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Lecture 11: Blockchains and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Prof. Dr. Benjamin Leiding (Clausthal)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Dr. Arne Bochem (Göttingen)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M.Sc. Anant Sujatanagarjuna (Clausthal)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CustomShape 1"/>
          <p:cNvSpPr/>
          <p:nvPr/>
        </p:nvSpPr>
        <p:spPr>
          <a:xfrm>
            <a:off x="335520" y="4406760"/>
            <a:ext cx="10744920" cy="13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BLOCKCHAINS </a:t>
            </a:r>
            <a:r>
              <a:rPr b="1" i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FOR</a:t>
            </a: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 SUSTAINABILITY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CustomShape 2"/>
          <p:cNvSpPr/>
          <p:nvPr/>
        </p:nvSpPr>
        <p:spPr>
          <a:xfrm>
            <a:off x="335520" y="2906640"/>
            <a:ext cx="10744920" cy="14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of the following properties of Blockchains would you value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when it comes to the potential utility for “making the world more sustainable / the economy more circular” 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Verifiability / Traceability / Transparency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Decentralizing aspects (concensus)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Security (e.g., preventing double-spending)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(Psuedo-) Anonymity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Question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Emmissions Trading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2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Introduction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3" name="CustomShape 3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 approach to limit climate change by creating a market with limited allowances for emissions. (Cap and Trade)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Regulators set a quantitative total limit on the emissions produced by participating polluters (e.g., oil companies).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polluter having more emissions than their assigned quota MUST purchase the right to emit more.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polluter emitting fewer emissions than their assigned quota CAN sell their remainder to other polluters.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One of the most common policy adopted by countries to meet their pledges under the Paris Agreement.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CustomShape 4"/>
          <p:cNvSpPr/>
          <p:nvPr/>
        </p:nvSpPr>
        <p:spPr>
          <a:xfrm>
            <a:off x="263520" y="6411600"/>
            <a:ext cx="646812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https://en.wikipedia.org/wiki/Carbon_emission_trading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6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7" name="CustomShape 3"/>
          <p:cNvSpPr/>
          <p:nvPr/>
        </p:nvSpPr>
        <p:spPr>
          <a:xfrm>
            <a:off x="335520" y="1268640"/>
            <a:ext cx="583524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EU’s Emissions Trading System (EU-ETS):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Currently covers ~45% of the EU’s emissions.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Includes power producers, aviation industry and manufacturing.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EU Commission proposed to include maritime emissions into the ETS in 2020.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CustomShape 4"/>
          <p:cNvSpPr/>
          <p:nvPr/>
        </p:nvSpPr>
        <p:spPr>
          <a:xfrm>
            <a:off x="263520" y="6411600"/>
            <a:ext cx="646812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EUA prices in the EU-ETS until 2021-10” authored by Allavion is licensed under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 International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9" name="" descr=""/>
          <p:cNvPicPr/>
          <p:nvPr/>
        </p:nvPicPr>
        <p:blipFill>
          <a:blip r:embed="rId2"/>
          <a:stretch/>
        </p:blipFill>
        <p:spPr>
          <a:xfrm>
            <a:off x="6050880" y="1860120"/>
            <a:ext cx="5580360" cy="3624840"/>
          </a:xfrm>
          <a:prstGeom prst="rect">
            <a:avLst/>
          </a:prstGeom>
          <a:ln w="0">
            <a:noFill/>
          </a:ln>
        </p:spPr>
      </p:pic>
      <p:sp>
        <p:nvSpPr>
          <p:cNvPr id="460" name="CustomShape 5"/>
          <p:cNvSpPr/>
          <p:nvPr/>
        </p:nvSpPr>
        <p:spPr>
          <a:xfrm>
            <a:off x="263520" y="6195600"/>
            <a:ext cx="646812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https://en.wikipedia.org/wiki/European_Union_Emissions_Trading_System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EU-ETS: Problems and Criticisms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CustomShape 3"/>
          <p:cNvSpPr/>
          <p:nvPr/>
        </p:nvSpPr>
        <p:spPr>
          <a:xfrm>
            <a:off x="335520" y="1268640"/>
            <a:ext cx="583524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about the remaining ~55%?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At least 10 differrent types of fraudulent activities are possible: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Double counting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Exploitation of weak regulations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Tax fraud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Oversupply of emissions allowances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4" name="CustomShape 4"/>
          <p:cNvSpPr/>
          <p:nvPr/>
        </p:nvSpPr>
        <p:spPr>
          <a:xfrm>
            <a:off x="263520" y="6519600"/>
            <a:ext cx="646812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EUA prices in the EU-ETS until 2021-10” authored by Allavion is licensed under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CC BY-SA 4.0 International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5" name="" descr=""/>
          <p:cNvPicPr/>
          <p:nvPr/>
        </p:nvPicPr>
        <p:blipFill>
          <a:blip r:embed="rId2"/>
          <a:stretch/>
        </p:blipFill>
        <p:spPr>
          <a:xfrm>
            <a:off x="6050880" y="1860120"/>
            <a:ext cx="5580360" cy="3624840"/>
          </a:xfrm>
          <a:prstGeom prst="rect">
            <a:avLst/>
          </a:prstGeom>
          <a:ln w="0">
            <a:noFill/>
          </a:ln>
        </p:spPr>
      </p:pic>
      <p:sp>
        <p:nvSpPr>
          <p:cNvPr id="466" name="CustomShape 5"/>
          <p:cNvSpPr/>
          <p:nvPr/>
        </p:nvSpPr>
        <p:spPr>
          <a:xfrm>
            <a:off x="263520" y="6195600"/>
            <a:ext cx="111650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3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CustomShape 6"/>
          <p:cNvSpPr/>
          <p:nvPr/>
        </p:nvSpPr>
        <p:spPr>
          <a:xfrm>
            <a:off x="263520" y="5979600"/>
            <a:ext cx="646812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4"/>
              </a:rPr>
              <a:t>https://en.wikipedia.org/wiki/European_Union_Emissions_Trading_System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 on a Blockchain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CustomShape 3"/>
          <p:cNvSpPr/>
          <p:nvPr/>
        </p:nvSpPr>
        <p:spPr>
          <a:xfrm>
            <a:off x="263520" y="6339600"/>
            <a:ext cx="111650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CustomShape 4"/>
          <p:cNvSpPr/>
          <p:nvPr/>
        </p:nvSpPr>
        <p:spPr>
          <a:xfrm>
            <a:off x="335520" y="1268640"/>
            <a:ext cx="560664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A conceptual idea for digitizing the EU-ETS in a decentralized and transparent way.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Installation holders (trading participants) use Decentralized Identifiers (DIDs) as an anchor to their identity.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Regulatory autorities assign allowances to the partners in the form of a digital certificate (Verifiable Credentials), which serve as the emissions certificate.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Installation holders have a unique wallet that represents their DID, emission credits, and auditable transaction history.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contract connected </a:t>
            </a:r>
            <a:r>
              <a:rPr b="0" i="1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meters, </a:t>
            </a:r>
            <a:r>
              <a:rPr b="0" lang="en-US" sz="16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further automate tracking of verified emissions.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2" name="" descr=""/>
          <p:cNvPicPr/>
          <p:nvPr/>
        </p:nvPicPr>
        <p:blipFill>
          <a:blip r:embed="rId2"/>
          <a:stretch/>
        </p:blipFill>
        <p:spPr>
          <a:xfrm>
            <a:off x="5540760" y="2286000"/>
            <a:ext cx="5526720" cy="313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4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 on a Blockchain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CustomShape 3"/>
          <p:cNvSpPr/>
          <p:nvPr/>
        </p:nvSpPr>
        <p:spPr>
          <a:xfrm>
            <a:off x="335520" y="1268640"/>
            <a:ext cx="491904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6" name="CustomShape 4"/>
          <p:cNvSpPr/>
          <p:nvPr/>
        </p:nvSpPr>
        <p:spPr>
          <a:xfrm>
            <a:off x="263520" y="6339600"/>
            <a:ext cx="111650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CustomShape 5"/>
          <p:cNvSpPr/>
          <p:nvPr/>
        </p:nvSpPr>
        <p:spPr>
          <a:xfrm>
            <a:off x="335520" y="1268640"/>
            <a:ext cx="537876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Advantages: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Double counting would be reduced due to more secure unique identification and trade tracking.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With wallet information, each trade can be traced back to the original holder.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Real-time energy data can influence allocation policies in a more efficient way.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8" name="" descr=""/>
          <p:cNvPicPr/>
          <p:nvPr/>
        </p:nvPicPr>
        <p:blipFill>
          <a:blip r:embed="rId2"/>
          <a:stretch/>
        </p:blipFill>
        <p:spPr>
          <a:xfrm>
            <a:off x="5540760" y="2286360"/>
            <a:ext cx="5526720" cy="313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EU-ETS on a Blockchain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1" name="CustomShape 3"/>
          <p:cNvSpPr/>
          <p:nvPr/>
        </p:nvSpPr>
        <p:spPr>
          <a:xfrm>
            <a:off x="335520" y="1268640"/>
            <a:ext cx="491904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CustomShape 4"/>
          <p:cNvSpPr/>
          <p:nvPr/>
        </p:nvSpPr>
        <p:spPr>
          <a:xfrm>
            <a:off x="263520" y="6339600"/>
            <a:ext cx="111650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Mandaroux, Rahel, Chuanwen Dong, and Guodong Li. 2021. "A European Emissions Trading System Powered by Distributed Ledger Technology: An Evaluation Framework" Sustainability 13, no. 4: 2106.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https://doi.org/10.3390/su13042106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 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CustomShape 5"/>
          <p:cNvSpPr/>
          <p:nvPr/>
        </p:nvSpPr>
        <p:spPr>
          <a:xfrm>
            <a:off x="335520" y="1268640"/>
            <a:ext cx="537876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Disadvantages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very generalized framework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Does not address all types of fraudulent activities.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Does not fix the ~55% of emissions that are not traded in the system.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Adoption of digitization through blockchains regarding traceability and transaparency is still a general issue.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84" name="" descr=""/>
          <p:cNvPicPr/>
          <p:nvPr/>
        </p:nvPicPr>
        <p:blipFill>
          <a:blip r:embed="rId2"/>
          <a:stretch/>
        </p:blipFill>
        <p:spPr>
          <a:xfrm>
            <a:off x="5540760" y="2286360"/>
            <a:ext cx="5526720" cy="313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CustomShape 1"/>
          <p:cNvSpPr/>
          <p:nvPr/>
        </p:nvSpPr>
        <p:spPr>
          <a:xfrm>
            <a:off x="335520" y="764640"/>
            <a:ext cx="10734840" cy="48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License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CustomShape 2"/>
          <p:cNvSpPr/>
          <p:nvPr/>
        </p:nvSpPr>
        <p:spPr>
          <a:xfrm>
            <a:off x="335520" y="1268280"/>
            <a:ext cx="10734840" cy="502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work is licensed under a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Creative Commons Attribution-ShareAlike 4.0 International License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 To view a copy of this license, please refer to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https://creativecommons.org/licenses/by-sa/4.0/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82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80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Updated versions of these slides will be available in our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Github repository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Example: NRGCoin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CustomShape 3"/>
          <p:cNvSpPr/>
          <p:nvPr/>
        </p:nvSpPr>
        <p:spPr>
          <a:xfrm>
            <a:off x="335520" y="1268640"/>
            <a:ext cx="560592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Incentivization of production and consumption of locally sourced renewable energy using a blockchain.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protocol converts locally produced renewable energy to NRGCoins. (1 kWh = 1 NRGCoin)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NRGCoin can be exchanged for standard currencies at any time (€, $, …).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Producers do not rely on batteries, but continuously feed energy into the grid.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Payment (NRGCoin) is received based on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actual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usage, as consumption is monitored in real-time.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CustomShape 4"/>
          <p:cNvSpPr/>
          <p:nvPr/>
        </p:nvSpPr>
        <p:spPr>
          <a:xfrm>
            <a:off x="263520" y="6195600"/>
            <a:ext cx="11165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Mihaylov M, Jurado S, Avellana N, Van Moffaert K, de Abril IM, Nowé A. NRGcoin: Virtual currency for trading of renewable energy in smart grids. In 11th International conference on the European energy market (EEM14) 2014 May 28 (pp. 1-6). IEEE.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CustomShape 5"/>
          <p:cNvSpPr/>
          <p:nvPr/>
        </p:nvSpPr>
        <p:spPr>
          <a:xfrm>
            <a:off x="630000" y="5816160"/>
            <a:ext cx="602676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Video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3" name="" descr=""/>
          <p:cNvPicPr/>
          <p:nvPr/>
        </p:nvPicPr>
        <p:blipFill>
          <a:blip r:embed="rId2"/>
          <a:stretch/>
        </p:blipFill>
        <p:spPr>
          <a:xfrm>
            <a:off x="5972400" y="1143360"/>
            <a:ext cx="5228280" cy="4799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Example: NRGCoin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6" name="CustomShape 3"/>
          <p:cNvSpPr/>
          <p:nvPr/>
        </p:nvSpPr>
        <p:spPr>
          <a:xfrm>
            <a:off x="335520" y="1268640"/>
            <a:ext cx="560592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Advantages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Owning NRGCoin serves as a right to receive an equivalent quantity of energy in the future, independent of the NRGCoin market value. → increases prosumer’s revenue without the need for batteries. (Although batteries would also increase their profits)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Unlike Bitcoin, which is mined through energy expenditure, NRGCoin is generated by injecting useful renewable energy to the grid.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CustomShape 4"/>
          <p:cNvSpPr/>
          <p:nvPr/>
        </p:nvSpPr>
        <p:spPr>
          <a:xfrm>
            <a:off x="263520" y="6195600"/>
            <a:ext cx="11165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Mihaylov M, Jurado S, Avellana N, Van Moffaert K, de Abril IM, Nowé A. NRGcoin: Virtual currency for trading of renewable energy in smart grids. In 11th International conference on the European energy market (EEM14) 2014 May 28 (pp. 1-6). IEEE.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8" name="" descr=""/>
          <p:cNvPicPr/>
          <p:nvPr/>
        </p:nvPicPr>
        <p:blipFill>
          <a:blip r:embed="rId1"/>
          <a:stretch/>
        </p:blipFill>
        <p:spPr>
          <a:xfrm>
            <a:off x="5972760" y="1143360"/>
            <a:ext cx="5228280" cy="4799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0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CustomShape 1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CustomShape 2"/>
          <p:cNvSpPr/>
          <p:nvPr/>
        </p:nvSpPr>
        <p:spPr>
          <a:xfrm>
            <a:off x="335520" y="1268640"/>
            <a:ext cx="5591160" cy="50317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Transportation-as-a-Service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04" name="" descr=""/>
          <p:cNvPicPr/>
          <p:nvPr/>
        </p:nvPicPr>
        <p:blipFill>
          <a:blip r:embed="rId1"/>
          <a:stretch/>
        </p:blipFill>
        <p:spPr>
          <a:xfrm>
            <a:off x="5943600" y="2103120"/>
            <a:ext cx="4564440" cy="3650040"/>
          </a:xfrm>
          <a:prstGeom prst="rect">
            <a:avLst/>
          </a:prstGeom>
          <a:ln w="0">
            <a:noFill/>
          </a:ln>
        </p:spPr>
      </p:pic>
      <p:sp>
        <p:nvSpPr>
          <p:cNvPr id="505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CustomShape 1"/>
          <p:cNvSpPr/>
          <p:nvPr/>
        </p:nvSpPr>
        <p:spPr>
          <a:xfrm>
            <a:off x="348120" y="1268280"/>
            <a:ext cx="5591160" cy="50317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Machine-to-Machine (M2M)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Road space negotiations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07" name="" descr=""/>
          <p:cNvPicPr/>
          <p:nvPr/>
        </p:nvPicPr>
        <p:blipFill>
          <a:blip r:embed="rId1"/>
          <a:stretch/>
        </p:blipFill>
        <p:spPr>
          <a:xfrm>
            <a:off x="5943600" y="2103120"/>
            <a:ext cx="4564440" cy="3650040"/>
          </a:xfrm>
          <a:prstGeom prst="rect">
            <a:avLst/>
          </a:prstGeom>
          <a:ln w="0">
            <a:noFill/>
          </a:ln>
        </p:spPr>
      </p:pic>
      <p:sp>
        <p:nvSpPr>
          <p:cNvPr id="508" name="CustomShape 2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9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CustomShape 1"/>
          <p:cNvSpPr/>
          <p:nvPr/>
        </p:nvSpPr>
        <p:spPr>
          <a:xfrm>
            <a:off x="348120" y="1268280"/>
            <a:ext cx="5591160" cy="503172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Machine-to-Infrastructure (M2I)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95120" indent="-19080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example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</a:t>
            </a:r>
            <a:r>
              <a:rPr b="0" lang="de-DE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Smart parking, battery charging or traffic information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1" name="" descr=""/>
          <p:cNvPicPr/>
          <p:nvPr/>
        </p:nvPicPr>
        <p:blipFill>
          <a:blip r:embed="rId1"/>
          <a:stretch/>
        </p:blipFill>
        <p:spPr>
          <a:xfrm>
            <a:off x="6663600" y="2103120"/>
            <a:ext cx="3650040" cy="3650040"/>
          </a:xfrm>
          <a:prstGeom prst="rect">
            <a:avLst/>
          </a:prstGeom>
          <a:ln w="0">
            <a:noFill/>
          </a:ln>
        </p:spPr>
      </p:pic>
      <p:sp>
        <p:nvSpPr>
          <p:cNvPr id="512" name="CustomShape 2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CustomShape 1"/>
          <p:cNvSpPr/>
          <p:nvPr/>
        </p:nvSpPr>
        <p:spPr>
          <a:xfrm>
            <a:off x="3598920" y="1952640"/>
            <a:ext cx="4985640" cy="285156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DejaVu Sans"/>
              </a:rPr>
              <a:t>Machine-to-Human (M2H)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Machine-to-Machine (M2M)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+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0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Machine-to-Infrastructure (M2I)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1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=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  <a:p>
            <a:pPr marL="118440" algn="ctr">
              <a:lnSpc>
                <a:spcPct val="100000"/>
              </a:lnSpc>
              <a:tabLst>
                <a:tab algn="l" pos="0"/>
              </a:tabLst>
            </a:pPr>
            <a:r>
              <a:rPr b="1" lang="de-DE" sz="2150" spc="-1" strike="noStrike">
                <a:solidFill>
                  <a:srgbClr val="000000"/>
                </a:solidFill>
                <a:latin typeface="DejaVu Sans"/>
                <a:ea typeface="Roboto"/>
              </a:rPr>
              <a:t>Machine-to-Everything (M2X)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5" name="CustomShape 2"/>
          <p:cNvSpPr/>
          <p:nvPr/>
        </p:nvSpPr>
        <p:spPr>
          <a:xfrm>
            <a:off x="510120" y="6291000"/>
            <a:ext cx="1073880" cy="29916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6" name="CustomShape 3"/>
          <p:cNvSpPr/>
          <p:nvPr/>
        </p:nvSpPr>
        <p:spPr>
          <a:xfrm>
            <a:off x="11296800" y="6217560"/>
            <a:ext cx="722520" cy="5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22040" bIns="1220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6D924B7-92E6-4188-9619-21BBD5875C59}" type="slidenum">
              <a:rPr b="0" lang="de-DE" sz="1050" spc="-1" strike="noStrike">
                <a:solidFill>
                  <a:srgbClr val="595959"/>
                </a:solidFill>
                <a:latin typeface="DejaVu Sans"/>
                <a:ea typeface="Roboto"/>
              </a:rPr>
              <a:t>&lt;number&gt;</a:t>
            </a:fld>
            <a:endParaRPr b="0" lang="en-US" sz="1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CustomShape 4"/>
          <p:cNvSpPr/>
          <p:nvPr/>
        </p:nvSpPr>
        <p:spPr>
          <a:xfrm>
            <a:off x="335520" y="764640"/>
            <a:ext cx="10744200" cy="49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CustomShape 5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M2X Economy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0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Example Use-Cases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CustomShape 3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Emissions Trading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3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Theory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4" name="CustomShape 3"/>
          <p:cNvSpPr/>
          <p:nvPr/>
        </p:nvSpPr>
        <p:spPr>
          <a:xfrm>
            <a:off x="335520" y="1268640"/>
            <a:ext cx="400572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What if we could..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Manage supply chain logistics using a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public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blockchain,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With incentive structures for sustainable energy, reduction in emissions and waste production,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Logistical infrastructure to enable circular economy practices.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5" name="" descr=""/>
          <p:cNvPicPr/>
          <p:nvPr/>
        </p:nvPicPr>
        <p:blipFill>
          <a:blip r:embed="rId1"/>
          <a:stretch/>
        </p:blipFill>
        <p:spPr>
          <a:xfrm>
            <a:off x="3781080" y="2236680"/>
            <a:ext cx="7616160" cy="3535560"/>
          </a:xfrm>
          <a:prstGeom prst="rect">
            <a:avLst/>
          </a:prstGeom>
          <a:ln w="0">
            <a:noFill/>
          </a:ln>
        </p:spPr>
      </p:pic>
      <p:sp>
        <p:nvSpPr>
          <p:cNvPr id="526" name="CustomShape 4"/>
          <p:cNvSpPr/>
          <p:nvPr/>
        </p:nvSpPr>
        <p:spPr>
          <a:xfrm>
            <a:off x="263520" y="6411600"/>
            <a:ext cx="6468120" cy="2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Image adapted from https://www.ellenmacarthurfoundation.org/circular-economy/concept/infographic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335520" y="764640"/>
            <a:ext cx="1074384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Exam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CustomShape 2"/>
          <p:cNvSpPr/>
          <p:nvPr/>
        </p:nvSpPr>
        <p:spPr>
          <a:xfrm>
            <a:off x="335520" y="1268640"/>
            <a:ext cx="10743840" cy="503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95120" indent="-19188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There will be a pre-exam Q&amp;A session before the exam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Where: BBB → ETCE Q&amp;A Room (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When: 31.07.23 - 14:15 - 15:30 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CustomShape 3"/>
          <p:cNvSpPr/>
          <p:nvPr/>
        </p:nvSpPr>
        <p:spPr>
          <a:xfrm>
            <a:off x="428400" y="1148040"/>
            <a:ext cx="10336680" cy="47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Pre-Exam Q&amp;A Session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8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Literature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9" name="" descr=""/>
          <p:cNvPicPr/>
          <p:nvPr/>
        </p:nvPicPr>
        <p:blipFill>
          <a:blip r:embed="rId1"/>
          <a:stretch/>
        </p:blipFill>
        <p:spPr>
          <a:xfrm>
            <a:off x="3584160" y="1388880"/>
            <a:ext cx="4798800" cy="4659840"/>
          </a:xfrm>
          <a:prstGeom prst="rect">
            <a:avLst/>
          </a:prstGeom>
          <a:ln w="0">
            <a:noFill/>
          </a:ln>
        </p:spPr>
      </p:pic>
      <p:sp>
        <p:nvSpPr>
          <p:cNvPr id="530" name="CustomShape 3"/>
          <p:cNvSpPr/>
          <p:nvPr/>
        </p:nvSpPr>
        <p:spPr>
          <a:xfrm>
            <a:off x="263520" y="6231600"/>
            <a:ext cx="111650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V. K. Manupati, Tobias Schoenherr, M. Ramkumar, Stephan M. Wagner, Sai Krishna Pabba &amp; R. Inder Raj Singh (2019): A blockchain-based approach for a multi-echelon sustainable supply chain, International Journal of Production Research, DOI: 10.1080/00207543.2019.1683248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sngStrike">
                <a:solidFill>
                  <a:srgbClr val="000000"/>
                </a:solidFill>
                <a:latin typeface="DejaVu Sans"/>
                <a:ea typeface="DejaVu Sans"/>
              </a:rPr>
              <a:t>Sustainable</a:t>
            </a: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Supply-chain management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Practice: Walmart + IBM Food Trust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3" name="CustomShape 3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Motivation: Food contamination traceability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Heterogeneous record-keeping methods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Supply chain participants know only the immediate supplier (one link up the chain) and the immediate customer (one link down the chain).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accurate and adequate information leads to entire batches of food being thrown out in cases of food contamination.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CustomShape 4"/>
          <p:cNvSpPr/>
          <p:nvPr/>
        </p:nvSpPr>
        <p:spPr>
          <a:xfrm>
            <a:off x="263520" y="6267600"/>
            <a:ext cx="112251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Kamath, Reshma. 2018. “Food Traceability on Blockchain: Walmart’s Pork and Mango Pilots with IBM.” The Journal of The British Blockchain Association 1 (1). https://doi.org/10.31585/jbba-1-1-(10)2018.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sngStrike">
                <a:solidFill>
                  <a:srgbClr val="000000"/>
                </a:solidFill>
                <a:latin typeface="DejaVu Sans"/>
                <a:ea typeface="DejaVu Sans"/>
              </a:rPr>
              <a:t>Sustainable</a:t>
            </a: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 Supply-chain management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6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In Practice: Walmart + IBM Food Trust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7" name="CustomShape 3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Implementation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Permissioned blockchain developed in conjunction with IBM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Based on Hyperledger Fabric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Proof of Concept (2016):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Mangoes in the US → Reduced the time needed to trace provenence from 7 days to 2.2 seconds.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IBM Food Trust (2017)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Walmart + IBM + Nestle + Unilever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Expansion to other products (2018)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Walmart now traces 25 products from 5 suppliers.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mangoes, strawberries and leafy greens, meat and dairy products,  baby foods.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Planned expansion to all leafy greens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8" name="CustomShape 4"/>
          <p:cNvSpPr/>
          <p:nvPr/>
        </p:nvSpPr>
        <p:spPr>
          <a:xfrm>
            <a:off x="263520" y="6411600"/>
            <a:ext cx="646812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“</a:t>
            </a: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How Walmart brought Unprecedented transparency to the food supply chain with Hyperledger Fabric” - </a:t>
            </a:r>
            <a:r>
              <a:rPr b="0" lang="de-DE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0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reflection on the most valued properties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1" name="CustomShape 3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of the following properties of Blockchains would you value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when it comes to the potential utility for “making the world more sustainable / the economy more circular” 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Verifiability / Traceability / Transparency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Decentralizing aspects (concensus)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Security (e.g., preventing double-spending)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(Psuedo-) Anonymity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3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Technological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Inter-Organizational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External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4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Disadvantages and Adoption barriers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5" name="CustomShape 4"/>
          <p:cNvSpPr/>
          <p:nvPr/>
        </p:nvSpPr>
        <p:spPr>
          <a:xfrm>
            <a:off x="263520" y="6411600"/>
            <a:ext cx="109746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7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Technological Barriers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CustomShape 3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Transaction speed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Accumulating transaction costs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Scalability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Any private data going into a blockchain will stay there forever.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Incorrect environmental or social record could exist forever, even though latest data seeks to correct such information.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Public Image and perceptions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9" name="CustomShape 4"/>
          <p:cNvSpPr/>
          <p:nvPr/>
        </p:nvSpPr>
        <p:spPr>
          <a:xfrm>
            <a:off x="263520" y="6411600"/>
            <a:ext cx="109746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1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Financial constraints tied to developing a blockchain-based system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Planning, development, deployment, management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knowledge and expertise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commitment from top or middle management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Why would they invest in a new sustainable technology if it hurts their bottom line?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2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Organizational Barriers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3" name="CustomShape 4"/>
          <p:cNvSpPr/>
          <p:nvPr/>
        </p:nvSpPr>
        <p:spPr>
          <a:xfrm>
            <a:off x="263520" y="6411600"/>
            <a:ext cx="109746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5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Inter-Organizational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Organizations are skeptical about sharing their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information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as they see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information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as a competitive edge.”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Cultural and geological differences: e.g., heterogeneous definitions of sustainability, circular economy, etc.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External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Lack of governmental incentives towards using blockchains for sustainability due to it’s bad public image.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Novelty and instability of blockchains.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6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Environmental Barriers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CustomShape 4"/>
          <p:cNvSpPr/>
          <p:nvPr/>
        </p:nvSpPr>
        <p:spPr>
          <a:xfrm>
            <a:off x="263520" y="6411600"/>
            <a:ext cx="109746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a6a6a6"/>
                </a:solidFill>
                <a:latin typeface="Roboto"/>
                <a:ea typeface="Roboto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9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more trust, verifiability and traceability you would like from a (public) blockchain, the more data you need to store.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Among others issues, this increases the risk of potential barriers to adoption.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leads to alternative solutions like private/protected blockchains.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Little to no public verifiability: How can we know if a proposed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solution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not greenwashing us?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0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Contradictory Philosophy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more trust, verifiability and traceability you would like from a (public) blockchain, the more data you need to store.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Among others issues, this increases the risk of potential barriers to adoption.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leads to alternative solutions like private/protected blockchains.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Little to no public verifiability: How can we know if a proposed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solution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not greenwashing us?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Is there a better philosophy that works better ? / An alternative way to approach the problem of sustainability?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Contradictory Philosophy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CustomShape 1"/>
          <p:cNvSpPr/>
          <p:nvPr/>
        </p:nvSpPr>
        <p:spPr>
          <a:xfrm>
            <a:off x="335520" y="4406760"/>
            <a:ext cx="10744920" cy="13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BLOCKCHAINS AND SUSTAINABILITY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335520" y="2906640"/>
            <a:ext cx="10744920" cy="14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CustomShape 1"/>
          <p:cNvSpPr/>
          <p:nvPr/>
        </p:nvSpPr>
        <p:spPr>
          <a:xfrm>
            <a:off x="335520" y="4406760"/>
            <a:ext cx="10744920" cy="13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de-DE" sz="3000" spc="-1" strike="noStrike" cap="all">
                <a:solidFill>
                  <a:srgbClr val="008c4f"/>
                </a:solidFill>
                <a:latin typeface="Arial Unicode MS"/>
                <a:ea typeface="DejaVu Sans"/>
              </a:rPr>
              <a:t>A short detour: Circular SOCIETy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CustomShape 2"/>
          <p:cNvSpPr/>
          <p:nvPr/>
        </p:nvSpPr>
        <p:spPr>
          <a:xfrm>
            <a:off x="335520" y="2906640"/>
            <a:ext cx="10744920" cy="14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CustomShape 1"/>
          <p:cNvSpPr/>
          <p:nvPr/>
        </p:nvSpPr>
        <p:spPr>
          <a:xfrm>
            <a:off x="335520" y="764640"/>
            <a:ext cx="1073088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CustomShape 2"/>
          <p:cNvSpPr/>
          <p:nvPr/>
        </p:nvSpPr>
        <p:spPr>
          <a:xfrm>
            <a:off x="335520" y="1268280"/>
            <a:ext cx="10730880" cy="501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management: product/business model innovations within existing power asymmetries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But why do we need neverending economic growth and why is it good to consume as many goods and services as possible?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8" name="CustomShape 3"/>
          <p:cNvSpPr/>
          <p:nvPr/>
        </p:nvSpPr>
        <p:spPr>
          <a:xfrm>
            <a:off x="432720" y="1148040"/>
            <a:ext cx="10336320" cy="47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 Criticism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CustomShape 4"/>
          <p:cNvSpPr/>
          <p:nvPr/>
        </p:nvSpPr>
        <p:spPr>
          <a:xfrm>
            <a:off x="263520" y="6411600"/>
            <a:ext cx="978912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CustomShape 1"/>
          <p:cNvSpPr/>
          <p:nvPr/>
        </p:nvSpPr>
        <p:spPr>
          <a:xfrm>
            <a:off x="335520" y="764640"/>
            <a:ext cx="1073088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1" name="CustomShape 2"/>
          <p:cNvSpPr/>
          <p:nvPr/>
        </p:nvSpPr>
        <p:spPr>
          <a:xfrm>
            <a:off x="335520" y="1268280"/>
            <a:ext cx="10730880" cy="501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management: product/business model innovations within existing power asymmetries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Deconstruction of existing power and hegemonic relations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2" name="CustomShape 3"/>
          <p:cNvSpPr/>
          <p:nvPr/>
        </p:nvSpPr>
        <p:spPr>
          <a:xfrm>
            <a:off x="432720" y="1148040"/>
            <a:ext cx="10336320" cy="47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 Criticism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3" name="CustomShape 4"/>
          <p:cNvSpPr/>
          <p:nvPr/>
        </p:nvSpPr>
        <p:spPr>
          <a:xfrm>
            <a:off x="263520" y="6411600"/>
            <a:ext cx="978912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CustomShape 1"/>
          <p:cNvSpPr/>
          <p:nvPr/>
        </p:nvSpPr>
        <p:spPr>
          <a:xfrm>
            <a:off x="335520" y="764640"/>
            <a:ext cx="1073088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CustomShape 2"/>
          <p:cNvSpPr/>
          <p:nvPr/>
        </p:nvSpPr>
        <p:spPr>
          <a:xfrm>
            <a:off x="335520" y="1268280"/>
            <a:ext cx="10730880" cy="501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the LE with circularly oriented forms of consumption and production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CE focus mostly on earned value management: product/business model innovations within existing power asymmetries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Decouple economic growth and consumption of natural resources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But why do we need never ending economic growth and why is it good to consume as many goods and services as possible?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Alternatives: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Sufficiency strategies and lifestyle changes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 the prevailing entrepreneurial orientation towards the shareholder concept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Deconstruction of existing power asymmetries.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6" name="CustomShape 3"/>
          <p:cNvSpPr/>
          <p:nvPr/>
        </p:nvSpPr>
        <p:spPr>
          <a:xfrm>
            <a:off x="432720" y="1148040"/>
            <a:ext cx="10336320" cy="47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CE Criticism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CustomShape 4"/>
          <p:cNvSpPr/>
          <p:nvPr/>
        </p:nvSpPr>
        <p:spPr>
          <a:xfrm>
            <a:off x="263520" y="6411600"/>
            <a:ext cx="978912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CustomShape 1"/>
          <p:cNvSpPr/>
          <p:nvPr/>
        </p:nvSpPr>
        <p:spPr>
          <a:xfrm>
            <a:off x="335520" y="764640"/>
            <a:ext cx="1073088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9" name="CustomShape 2"/>
          <p:cNvSpPr/>
          <p:nvPr/>
        </p:nvSpPr>
        <p:spPr>
          <a:xfrm>
            <a:off x="335520" y="1268280"/>
            <a:ext cx="10730880" cy="501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 → 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Goals of the CS: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Socio-political transformation and reorganization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Also → preserve the environment/ressources for present and future generations and enable social participation and quality of life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All-encompassing  change necessary if the CE is to be the subject of a socio-ecological transformation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Democratisation of value creation processes and strategies for the activation and emancipation of different stakeholder groups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CustomShape 3"/>
          <p:cNvSpPr/>
          <p:nvPr/>
        </p:nvSpPr>
        <p:spPr>
          <a:xfrm>
            <a:off x="432720" y="1148040"/>
            <a:ext cx="10336320" cy="47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1" name="CustomShape 4"/>
          <p:cNvSpPr/>
          <p:nvPr/>
        </p:nvSpPr>
        <p:spPr>
          <a:xfrm>
            <a:off x="263520" y="6411600"/>
            <a:ext cx="978912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CustomShape 1"/>
          <p:cNvSpPr/>
          <p:nvPr/>
        </p:nvSpPr>
        <p:spPr>
          <a:xfrm>
            <a:off x="335520" y="764640"/>
            <a:ext cx="1073088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3" name="CustomShape 2"/>
          <p:cNvSpPr/>
          <p:nvPr/>
        </p:nvSpPr>
        <p:spPr>
          <a:xfrm>
            <a:off x="335520" y="1268280"/>
            <a:ext cx="10730880" cy="501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 → 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Goals of the CS: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Socio-political transformation and reorganization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All-encompassing  change necessary if the CE is to be the subject of a socio-ecological transformation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ffffff"/>
                </a:solidFill>
                <a:latin typeface="DejaVu Sans"/>
                <a:ea typeface="DejaVu Sans"/>
              </a:rPr>
              <a:t>Democratisation of value creation processes and strategies for the activation and emancipation of different stakeholder groups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4" name="CustomShape 3"/>
          <p:cNvSpPr/>
          <p:nvPr/>
        </p:nvSpPr>
        <p:spPr>
          <a:xfrm>
            <a:off x="432720" y="1148040"/>
            <a:ext cx="10336320" cy="47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5" name="CustomShape 4"/>
          <p:cNvSpPr/>
          <p:nvPr/>
        </p:nvSpPr>
        <p:spPr>
          <a:xfrm>
            <a:off x="263520" y="6411600"/>
            <a:ext cx="978912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CustomShape 1"/>
          <p:cNvSpPr/>
          <p:nvPr/>
        </p:nvSpPr>
        <p:spPr>
          <a:xfrm>
            <a:off x="335520" y="764640"/>
            <a:ext cx="1073088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7" name="CustomShape 2"/>
          <p:cNvSpPr/>
          <p:nvPr/>
        </p:nvSpPr>
        <p:spPr>
          <a:xfrm>
            <a:off x="335520" y="1268280"/>
            <a:ext cx="10730880" cy="501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 → 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Wingdings" charset="2"/>
              <a:buChar char="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Goals of the CS: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Socio-political transformation and reorganization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All-encompassing change is necessary if the CE is to be the subject of a socio-ecological transformation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38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Democratization of value creation processes and strategies for the activation and emancipation of different stakeholder groups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8" name="CustomShape 3"/>
          <p:cNvSpPr/>
          <p:nvPr/>
        </p:nvSpPr>
        <p:spPr>
          <a:xfrm>
            <a:off x="432720" y="1148040"/>
            <a:ext cx="10336320" cy="47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Overview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9" name="CustomShape 4"/>
          <p:cNvSpPr/>
          <p:nvPr/>
        </p:nvSpPr>
        <p:spPr>
          <a:xfrm>
            <a:off x="263520" y="6411600"/>
            <a:ext cx="978912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Partially based on: F. Hofmann, J. Zwiers (2018) – Circular Society – Eine pluralistische und emanzipatorische Alternative zur Circular Economy?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Roboto"/>
                <a:ea typeface="Roboto"/>
                <a:hlinkClick r:id="rId1"/>
              </a:rPr>
              <a:t>Link</a:t>
            </a: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Roboto"/>
                <a:ea typeface="Roboto"/>
              </a:rPr>
              <a:t>.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CustomShape 1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CustomShape 2"/>
          <p:cNvSpPr/>
          <p:nvPr/>
        </p:nvSpPr>
        <p:spPr>
          <a:xfrm>
            <a:off x="335520" y="1268280"/>
            <a:ext cx="10732680" cy="502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„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 circular society defines discourses with a vision of circularity where not only resources are circulated in sustainable loops, but also wealth, knowledge, technology and power is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circulated and redistributed throughout society”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2" name="CustomShape 3"/>
          <p:cNvSpPr/>
          <p:nvPr/>
        </p:nvSpPr>
        <p:spPr>
          <a:xfrm>
            <a:off x="432720" y="1148040"/>
            <a:ext cx="1034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Definition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CustomShape 4"/>
          <p:cNvSpPr/>
          <p:nvPr/>
        </p:nvSpPr>
        <p:spPr>
          <a:xfrm>
            <a:off x="368640" y="2019600"/>
            <a:ext cx="10781640" cy="135828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4" name="CustomShape 5"/>
          <p:cNvSpPr/>
          <p:nvPr/>
        </p:nvSpPr>
        <p:spPr>
          <a:xfrm>
            <a:off x="263520" y="6420240"/>
            <a:ext cx="10787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Image licensed under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1"/>
              </a:rPr>
              <a:t>CC BY-SA 4.0</a:t>
            </a:r>
            <a:r>
              <a:rPr b="0" lang="en-US" sz="900" spc="-1" strike="noStrike">
                <a:solidFill>
                  <a:srgbClr val="a6a6a6"/>
                </a:solidFill>
                <a:latin typeface="DejaVu Sans"/>
                <a:ea typeface="Roboto"/>
              </a:rPr>
              <a:t>, sourced from M. C. Friant, R. Salomone, W. J. V. Vermeulen (2020) – A Typology of Circular Economy Discourses: Navigating the Diverse Visions of a Contested Paradigm  – </a:t>
            </a:r>
            <a:r>
              <a:rPr b="0" lang="en-US" sz="900" spc="-1" strike="noStrike" u="sng">
                <a:solidFill>
                  <a:srgbClr val="0000ff"/>
                </a:solidFill>
                <a:uFillTx/>
                <a:latin typeface="DejaVu Sans"/>
                <a:ea typeface="Roboto"/>
                <a:hlinkClick r:id="rId2"/>
              </a:rPr>
              <a:t>Link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95" name="" descr=""/>
          <p:cNvPicPr/>
          <p:nvPr/>
        </p:nvPicPr>
        <p:blipFill>
          <a:blip r:embed="rId3"/>
          <a:stretch/>
        </p:blipFill>
        <p:spPr>
          <a:xfrm>
            <a:off x="2570040" y="3462840"/>
            <a:ext cx="5889960" cy="2949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CustomShape 1"/>
          <p:cNvSpPr/>
          <p:nvPr/>
        </p:nvSpPr>
        <p:spPr>
          <a:xfrm>
            <a:off x="335520" y="1268640"/>
            <a:ext cx="10726560" cy="50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Circular Economy (CE):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Maintain natural resources and minimize the discharge of substances that are harmful to health and nature → Increase/maximize utilization of resources, e.g., Performance Economy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Ecological modernization of the economy to increase resource efficiency, e.g., by technical innovation and digital solutions.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■"/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DejaVu Sans"/>
                <a:ea typeface="DejaVu Sans"/>
              </a:rPr>
              <a:t>Circular Society (CS):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Not just “CE + social” instead socio-political transformation and reorganization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non-transparent and inequity-based value chains of the LE with democratic, transparent and cooperatively organized value chains.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56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OpenSymbol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Democratization of value creation processes and strategies for the activation and emancipation of different stakeholder groups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7" name="CustomShape 2"/>
          <p:cNvSpPr/>
          <p:nvPr/>
        </p:nvSpPr>
        <p:spPr>
          <a:xfrm>
            <a:off x="335520" y="764640"/>
            <a:ext cx="10732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Society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8" name="CustomShape 3"/>
          <p:cNvSpPr/>
          <p:nvPr/>
        </p:nvSpPr>
        <p:spPr>
          <a:xfrm>
            <a:off x="432720" y="1148040"/>
            <a:ext cx="1034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Conclusion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Sustainability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0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more trust, verifiability and traceability you would like from a (public) blockchain, the more data you need to store.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Among others issues, this increases the risk of potential barriers to adoption.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This leads to alternative solutions like private/protected blockchains.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Little to no public verifiability: How can we know if a proposed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solution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is not greenwashing us?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Is there a better philosophy that works better ? / An alternative way to approach the problem of sustainability?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= Blockchains for Circular Societies?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1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Contradictory Philosophy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Two main perspectives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of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DejaVu Sans"/>
                <a:ea typeface="DejaVu Sans"/>
              </a:rPr>
              <a:t>VS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for Circular Societies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Quick reflection on the most valued properties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CustomShape 3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Which of the following properties of Blockchains would you value the </a:t>
            </a:r>
            <a:r>
              <a:rPr b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, when it comes to the potential utility for “making the world more sustainable / the economy more circular” 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Verifiability / Traceability / Transparency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Decentralizing aspects (concensus)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Immutability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Security (e.g., preventing double-spending)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Font typeface="OpenSymbol"/>
              <a:buAutoNum type="alphaUcParenR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(Psuedo-) Anonymity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Future work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6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Incentivise circular flows of material, energy, wealth, power, knowledge and technology.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Localized currency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Incentivise local supply chains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Resolving scalability issues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Alleviating organizational and environmental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Enable decentralized governing principles using smart contracts.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such a system co-exist, while simultaneously transforming the status quo?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Can individual localized circular societies interact (trade) with each other, expanding to a global level?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7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 Possibly Unexplored Research Area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CustomShape 4"/>
          <p:cNvSpPr/>
          <p:nvPr/>
        </p:nvSpPr>
        <p:spPr>
          <a:xfrm>
            <a:off x="335520" y="1779120"/>
            <a:ext cx="10572840" cy="5684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 can blockchains help develop and reliably “sustain” circular societies?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Possible </a:t>
            </a:r>
            <a:r>
              <a:rPr b="0" i="1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utility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 of blockchains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Emmissions Trading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Energy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Mobility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Sustainable Supply-chain management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Most scientific literature agrees that blockchains can be a driving force to design circular economic business models.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However, various adoption barriers prevent the most valued attributes of blockchains being used in an efficient manner.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VS Circular Society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All-encompassing change is necessary if the CE is to be the subject of a socio-ecological transformation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Conclusions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CustomShape 2"/>
          <p:cNvSpPr/>
          <p:nvPr/>
        </p:nvSpPr>
        <p:spPr>
          <a:xfrm>
            <a:off x="1371600" y="5559120"/>
            <a:ext cx="8456760" cy="568440"/>
          </a:xfrm>
          <a:prstGeom prst="roundRect">
            <a:avLst>
              <a:gd name="adj" fmla="val 16667"/>
            </a:avLst>
          </a:prstGeom>
          <a:noFill/>
          <a:ln>
            <a:solidFill>
              <a:srgbClr val="008c4f"/>
            </a:solidFill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Blockchains can be the backbone of such transformational change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CustomShape 3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However, various adoption barriers prevent the most valued attributes of blockchains being used in an efficient manner.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Organizational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Environmental barriers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VS Circular Society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Replace intransparent and inequity-based value chains of the LE with democratic, transparent and cooperatively organized value chains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Also → preserve the environment/resources for present and future generations and enable social participation and quality of life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45000"/>
              <a:buFont typeface="icomoon"/>
              <a:buChar char="—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All-encompassing change is necessary if the CE is to be the subject of a socio-ecological transformation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CustomShape 1"/>
          <p:cNvSpPr/>
          <p:nvPr/>
        </p:nvSpPr>
        <p:spPr>
          <a:xfrm>
            <a:off x="335520" y="1268640"/>
            <a:ext cx="10744920" cy="503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tabLst>
                <a:tab algn="l" pos="0"/>
              </a:tabLst>
            </a:pPr>
            <a:r>
              <a:rPr b="1" lang="en-US" sz="4000" spc="-1" strike="noStrike">
                <a:solidFill>
                  <a:srgbClr val="000000"/>
                </a:solidFill>
                <a:latin typeface="DejaVu Sans"/>
                <a:ea typeface="DejaVu Sans"/>
              </a:rPr>
              <a:t>Questions?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7" name="CustomShape 2"/>
          <p:cNvSpPr/>
          <p:nvPr/>
        </p:nvSpPr>
        <p:spPr>
          <a:xfrm>
            <a:off x="335520" y="764640"/>
            <a:ext cx="10744920" cy="4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Additional Resources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Thalhammer, Felix, Pascal Schöttle, Matthias Janetschek, and Christian Ploder. "Blockchain Use Cases Against Climate Destruction." Cloud Computing and Data Science (2022): 22-38.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Kamath, Reshma. "Food traceability on blockchain: Walmart’s pork and mango pilots with IBM." The Journal of the British Blockchain Association 1, no. 1 (2018): 3712.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1"/>
              </a:rPr>
              <a:t>Link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DejaVu Sans"/>
                <a:ea typeface="DejaVu Sans"/>
                <a:hlinkClick r:id="rId2"/>
              </a:rPr>
              <a:t>https://www.hyperledger.org/wp-content/uploads/2019/02/Hyperledger_CaseStudy_Walmart_Printable_V4.pdf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Kouhizadeh, Mahtab, Sara Saberi, and Joseph Sarkis. "Blockchain technology and the sustainable supply chain: Theoretically exploring adoption barriers." International Journal of Production Economics 231 (2021): 107831.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Elephant in the room → Proof Of Work (Bitcoin)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CustomShape 7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CustomShape 9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Elephant in the room → Proof Of Work (Bitcoin)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429" name="Table 5"/>
          <p:cNvGraphicFramePr/>
          <p:nvPr/>
        </p:nvGraphicFramePr>
        <p:xfrm>
          <a:off x="361440" y="1852200"/>
          <a:ext cx="10041840" cy="3177000"/>
        </p:xfrm>
        <a:graphic>
          <a:graphicData uri="http://schemas.openxmlformats.org/drawingml/2006/table">
            <a:tbl>
              <a:tblPr/>
              <a:tblGrid>
                <a:gridCol w="3308760"/>
                <a:gridCol w="2156760"/>
                <a:gridCol w="1751760"/>
                <a:gridCol w="2824920"/>
              </a:tblGrid>
              <a:tr h="6332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Network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Annual Energy Consumption (TWh)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Market Capitalization ($ Billion)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Energy Consumed per Transaction (kWh/tx)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</a:tr>
              <a:tr h="6332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Visa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197.57 (2021) [2]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520.62 (2021)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 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[2]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0.0015 (2021)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 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[2]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6332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Bitcoin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135.12 (2021) 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[2]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617.05 (2021)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 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[2]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1777.11 (2021)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 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[2]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6332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Ethereum (PoW)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55.01 (2021)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 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[2]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247.8 (2021)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 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[2]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125.36 (2021)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 </a:t>
                      </a: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[2]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6440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Ethereum (PoS)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0.0026* (2022)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222.9 (today)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latin typeface="DejaVu Sans"/>
                          <a:ea typeface="DejaVu Sans"/>
                        </a:rPr>
                        <a:t>Can be anywhere between 0.00009 and 0.55713 [1]</a:t>
                      </a:r>
                      <a:endParaRPr b="0" lang="en-US" sz="9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430" name="CustomShape 8"/>
          <p:cNvSpPr/>
          <p:nvPr/>
        </p:nvSpPr>
        <p:spPr>
          <a:xfrm>
            <a:off x="263520" y="6375600"/>
            <a:ext cx="11165040" cy="24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000000"/>
                </a:solidFill>
                <a:latin typeface="Roboto"/>
                <a:ea typeface="Roboto"/>
                <a:hlinkClick r:id="rId1"/>
              </a:rPr>
              <a:t>https://ethereum.org/en/energy-consumption/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CustomShape 10"/>
          <p:cNvSpPr/>
          <p:nvPr/>
        </p:nvSpPr>
        <p:spPr>
          <a:xfrm>
            <a:off x="263520" y="6087600"/>
            <a:ext cx="111650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[2] Varun Kohli, Sombuddha 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Chakravarty, Vinay Chamola, Kuldip 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Singh Sangwan, Sherali Zeadally, An 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analysis of energy consumption and 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carbon footprints of cryptocurrencies 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and possible solutions, Digital 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Communications and Networks, 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Volume 9, Issue 1, 2023, Pages 79-89, 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ISSN 2352-8648, 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https://doi.org/10.1016/j.dcan.2022.06</a:t>
            </a: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.017</a:t>
            </a:r>
            <a:endParaRPr b="0" lang="en-US" sz="900" spc="-1" strike="noStrike">
              <a:solidFill>
                <a:srgbClr val="808080"/>
              </a:solidFill>
              <a:latin typeface="Arial"/>
            </a:endParaRPr>
          </a:p>
        </p:txBody>
      </p:sp>
      <p:sp>
        <p:nvSpPr>
          <p:cNvPr id="432" name="CustomShape 11"/>
          <p:cNvSpPr/>
          <p:nvPr/>
        </p:nvSpPr>
        <p:spPr>
          <a:xfrm>
            <a:off x="263520" y="6519600"/>
            <a:ext cx="11165040" cy="24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000000"/>
                </a:solidFill>
                <a:latin typeface="Roboto"/>
                <a:ea typeface="Roboto"/>
                <a:hlinkClick r:id="rId2"/>
              </a:rPr>
              <a:t>https://coinmarketcap.com/currencies/ethereum/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3" name="CustomShape 12"/>
          <p:cNvSpPr/>
          <p:nvPr/>
        </p:nvSpPr>
        <p:spPr>
          <a:xfrm>
            <a:off x="263520" y="5799600"/>
            <a:ext cx="111650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de-DE" sz="900" spc="-1" strike="noStrike">
                <a:solidFill>
                  <a:srgbClr val="808080"/>
                </a:solidFill>
                <a:latin typeface="Roboto"/>
                <a:ea typeface="Roboto"/>
              </a:rPr>
              <a:t>[1] Platt, Moritz, et al. "The energy footprint of blockchain consensus mechanisms beyond proof-of-work." 2021 IEEE 21st International Conference on Software Quality, Reliability and Security Companion (QRS-C). IEEE, 2021.</a:t>
            </a:r>
            <a:endParaRPr b="0" lang="en-US" sz="900" spc="-1" strike="noStrike">
              <a:solidFill>
                <a:srgbClr val="80808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potential utility of blockchains in solving issues and making the world more sustainable, far overweighs the disadvantages of early concensus mechanisms.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models are designed to decouple resource consumption and economic growth.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6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Decoupling R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esource Consumption 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and 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Potential Utility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CustomShape 1"/>
          <p:cNvSpPr/>
          <p:nvPr/>
        </p:nvSpPr>
        <p:spPr>
          <a:xfrm>
            <a:off x="335520" y="764640"/>
            <a:ext cx="10745280" cy="49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DejaVu Sans"/>
                <a:ea typeface="DejaVu Sans"/>
              </a:rPr>
              <a:t>Sustainability of Blockchains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8" name="CustomShape 2"/>
          <p:cNvSpPr/>
          <p:nvPr/>
        </p:nvSpPr>
        <p:spPr>
          <a:xfrm>
            <a:off x="335520" y="1268640"/>
            <a:ext cx="10745280" cy="5032800"/>
          </a:xfrm>
          <a:prstGeom prst="rect">
            <a:avLst/>
          </a:prstGeom>
          <a:noFill/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The utility of blockchains in solving issues and making the world more sustainable, far overweighs the potential disadvantages of early concensus mechanisms.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Circular Economy models are designed to decouple resource consumption and economic growth.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360"/>
              </a:spcBef>
              <a:buClr>
                <a:srgbClr val="008c4f"/>
              </a:buClr>
              <a:buSzPct val="115000"/>
              <a:buFont typeface="Wingdings 2" charset="2"/>
              <a:buChar char=""/>
            </a:pP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000000"/>
                </a:solidFill>
                <a:latin typeface="DejaVu Sans"/>
                <a:ea typeface="DejaVu Sans"/>
              </a:rPr>
              <a:t>For this lecture, we will try decouple resource consumption of blockchains and their potential utilty towards sustainabilty.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CustomShape 3"/>
          <p:cNvSpPr/>
          <p:nvPr/>
        </p:nvSpPr>
        <p:spPr>
          <a:xfrm>
            <a:off x="432720" y="1148040"/>
            <a:ext cx="1034748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Decoupling R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esource Consumption </a:t>
            </a:r>
            <a:r>
              <a:rPr b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and </a:t>
            </a:r>
            <a:r>
              <a:rPr b="1" i="1" lang="en-US" sz="2200" spc="-1" strike="noStrike">
                <a:solidFill>
                  <a:srgbClr val="666666"/>
                </a:solidFill>
                <a:latin typeface="DejaVu Sans"/>
                <a:ea typeface="DejaVu Sans"/>
              </a:rPr>
              <a:t>Potential Utility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1043</TotalTime>
  <Application>LibreOffice/7.5.4.2$Linux_X86_64 LibreOffice_project/50$Build-2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2013-05-21T09:22:36Z</dcterms:created>
  <dc:creator>Hooby</dc:creator>
  <dc:description/>
  <dc:language>en-US</dc:language>
  <cp:lastModifiedBy/>
  <dcterms:modified xsi:type="dcterms:W3CDTF">2023-07-10T14:05:15Z</dcterms:modified>
  <cp:revision>3647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0</vt:i4>
  </property>
  <property fmtid="{D5CDD505-2E9C-101B-9397-08002B2CF9AE}" pid="7" name="PresentationFormat">
    <vt:lpwstr>Breitbild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15</vt:i4>
  </property>
</Properties>
</file>